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7" r:id="rId1"/>
  </p:sldMasterIdLst>
  <p:notesMasterIdLst>
    <p:notesMasterId r:id="rId3"/>
  </p:notesMasterIdLst>
  <p:handoutMasterIdLst>
    <p:handoutMasterId r:id="rId4"/>
  </p:handoutMasterIdLst>
  <p:sldIdLst>
    <p:sldId id="286" r:id="rId2"/>
  </p:sldIdLst>
  <p:sldSz cx="9144000" cy="6858000" type="letter"/>
  <p:notesSz cx="6858000" cy="9144000"/>
  <p:embeddedFontLst>
    <p:embeddedFont>
      <p:font typeface="Cambria Math" panose="02040503050406030204" pitchFamily="18" charset="0"/>
      <p:regular r:id="rId5"/>
    </p:embeddedFont>
    <p:embeddedFont>
      <p:font typeface="GE Inspira Sans" panose="020B0604020202020204" charset="0"/>
      <p:regular r:id="rId6"/>
      <p:bold r:id="rId7"/>
      <p:italic r:id="rId8"/>
      <p:boldItalic r:id="rId9"/>
    </p:embeddedFont>
    <p:embeddedFont>
      <p:font typeface="Poppins" panose="00000500000000000000" pitchFamily="2" charset="0"/>
      <p:regular r:id="rId10"/>
      <p:bold r:id="rId11"/>
      <p:italic r:id="rId12"/>
      <p:boldItalic r:id="rId13"/>
    </p:embeddedFont>
    <p:embeddedFont>
      <p:font typeface="Poppins Light" panose="00000400000000000000" pitchFamily="2" charset="0"/>
      <p:regular r:id="rId14"/>
      <p:italic r:id="rId15"/>
    </p:embeddedFont>
    <p:embeddedFont>
      <p:font typeface="Poppins SemiBold" panose="00000700000000000000" pitchFamily="2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8" userDrawn="1">
          <p15:clr>
            <a:srgbClr val="A4A3A4"/>
          </p15:clr>
        </p15:guide>
        <p15:guide id="3" orient="horz" pos="1039" userDrawn="1">
          <p15:clr>
            <a:srgbClr val="A4A3A4"/>
          </p15:clr>
        </p15:guide>
        <p15:guide id="4" orient="horz" pos="864" userDrawn="1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3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las, Thomas (BHGE)" initials="MT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DDC"/>
    <a:srgbClr val="05322B"/>
    <a:srgbClr val="FCB714"/>
    <a:srgbClr val="DB8220"/>
    <a:srgbClr val="116F79"/>
    <a:srgbClr val="1FA5B8"/>
    <a:srgbClr val="043029"/>
    <a:srgbClr val="1D2920"/>
    <a:srgbClr val="949494"/>
    <a:srgbClr val="0F8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7752061-5463-48E6-A297-43E0E91C0267}">
  <a:tblStyle styleId="{0817EA92-75D0-4044-A80A-286907CE0DDB}" styleName="GE Ruled Table">
    <a:wholeTbl>
      <a:tcTxStyle>
        <a:fontRef idx="minor">
          <a:prstClr val="black"/>
        </a:fontRef>
        <a:schemeClr val="accent2"/>
      </a:tcTxStyle>
      <a:tcStyle>
        <a:tcBdr>
          <a:left>
            <a:ln w="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19050" cmpd="sng">
              <a:gradFill>
                <a:gsLst>
                  <a:gs pos="0">
                    <a:schemeClr val="bg1"/>
                  </a:gs>
                  <a:gs pos="25000">
                    <a:srgbClr val="B7E6FF"/>
                  </a:gs>
                  <a:gs pos="100000">
                    <a:schemeClr val="accent3"/>
                  </a:gs>
                </a:gsLst>
                <a:lin ang="0" scaled="0"/>
              </a:gradFill>
            </a:ln>
          </a:top>
          <a:bottom>
            <a:ln w="0" cmpd="sng">
              <a:solidFill>
                <a:schemeClr val="bg1"/>
              </a:solidFill>
            </a:ln>
          </a:bottom>
          <a:insideH>
            <a:ln w="19050" cmpd="sng">
              <a:gradFill>
                <a:gsLst>
                  <a:gs pos="0">
                    <a:schemeClr val="bg1"/>
                  </a:gs>
                  <a:gs pos="25000">
                    <a:srgbClr val="B7E6FF"/>
                  </a:gs>
                  <a:gs pos="100000">
                    <a:schemeClr val="accent3"/>
                  </a:gs>
                </a:gsLst>
                <a:lin ang="0" scaled="0"/>
              </a:gradFill>
            </a:ln>
          </a:insideH>
          <a:insideV>
            <a:ln w="0" cmpd="sng">
              <a:solidFill>
                <a:schemeClr val="bg1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TxStyle b="on">
        <a:fontRef idx="minor">
          <a:prstClr val="black"/>
        </a:fontRef>
        <a:schemeClr val="accent2"/>
      </a:tcTxStyle>
      <a:tcStyle>
        <a:tcBdr>
          <a:top>
            <a:ln w="0" cmpd="sng">
              <a:solidFill>
                <a:schemeClr val="lt1"/>
              </a:solidFill>
            </a:ln>
          </a:top>
          <a:insideH>
            <a:ln w="0" cmpd="sng">
              <a:solidFill>
                <a:schemeClr val="lt1"/>
              </a:solidFill>
            </a:ln>
          </a:insideH>
        </a:tcBdr>
      </a:tcStyle>
    </a:firstCol>
    <a:lastRow>
      <a:tcStyle>
        <a:tcBdr/>
      </a:tcStyle>
    </a:lastRow>
    <a:firstRow>
      <a:tcStyle>
        <a:tcBdr/>
      </a:tcStyle>
    </a:firstRow>
  </a:tblStyle>
  <a:tblStyle styleId="{B7752061-5463-48E6-A297-43E0E91C0267}" styleName="GE Solid Table">
    <a:wholeTbl>
      <a:tcTxStyle>
        <a:fontRef idx="minor">
          <a:prstClr val="black"/>
        </a:fontRef>
        <a:schemeClr val="accent2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251" autoAdjust="0"/>
    <p:restoredTop sz="91429" autoAdjust="0"/>
  </p:normalViewPr>
  <p:slideViewPr>
    <p:cSldViewPr snapToGrid="0" showGuides="1">
      <p:cViewPr varScale="1">
        <p:scale>
          <a:sx n="110" d="100"/>
          <a:sy n="110" d="100"/>
        </p:scale>
        <p:origin x="2256" y="108"/>
      </p:cViewPr>
      <p:guideLst>
        <p:guide orient="horz" pos="1848"/>
        <p:guide orient="horz" pos="1039"/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24"/>
    </p:cViewPr>
  </p:sorterViewPr>
  <p:notesViewPr>
    <p:cSldViewPr snapToGrid="0" showGuides="1">
      <p:cViewPr varScale="1">
        <p:scale>
          <a:sx n="108" d="100"/>
          <a:sy n="108" d="100"/>
        </p:scale>
        <p:origin x="5328" y="208"/>
      </p:cViewPr>
      <p:guideLst>
        <p:guide orient="horz" pos="2880"/>
        <p:guide pos="213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lloo, Misha" userId="7e129c85-390b-4047-a14c-059343bdc2f9" providerId="ADAL" clId="{F5918592-9DC0-47F4-9ED7-AF291F530E09}"/>
    <pc:docChg chg="modSld">
      <pc:chgData name="Lalloo, Misha" userId="7e129c85-390b-4047-a14c-059343bdc2f9" providerId="ADAL" clId="{F5918592-9DC0-47F4-9ED7-AF291F530E09}" dt="2024-12-11T20:49:27.672" v="2" actId="20577"/>
      <pc:docMkLst>
        <pc:docMk/>
      </pc:docMkLst>
      <pc:sldChg chg="modSp mod">
        <pc:chgData name="Lalloo, Misha" userId="7e129c85-390b-4047-a14c-059343bdc2f9" providerId="ADAL" clId="{F5918592-9DC0-47F4-9ED7-AF291F530E09}" dt="2024-12-11T20:49:27.672" v="2" actId="20577"/>
        <pc:sldMkLst>
          <pc:docMk/>
          <pc:sldMk cId="3993699460" sldId="286"/>
        </pc:sldMkLst>
        <pc:spChg chg="mod">
          <ac:chgData name="Lalloo, Misha" userId="7e129c85-390b-4047-a14c-059343bdc2f9" providerId="ADAL" clId="{F5918592-9DC0-47F4-9ED7-AF291F530E09}" dt="2024-12-11T20:49:27.672" v="2" actId="20577"/>
          <ac:spMkLst>
            <pc:docMk/>
            <pc:sldMk cId="3993699460" sldId="286"/>
            <ac:spMk id="15" creationId="{5C970AD9-3A30-4DCA-B3D0-3C0A7B20569A}"/>
          </ac:spMkLst>
        </pc:spChg>
      </pc:sldChg>
    </pc:docChg>
  </pc:docChgLst>
  <pc:docChgLst>
    <pc:chgData name="Lalloo, Misha" userId="7e129c85-390b-4047-a14c-059343bdc2f9" providerId="ADAL" clId="{BABC693A-6DFD-4EC2-A83C-681A30113CE7}"/>
    <pc:docChg chg="undo custSel modSld">
      <pc:chgData name="Lalloo, Misha" userId="7e129c85-390b-4047-a14c-059343bdc2f9" providerId="ADAL" clId="{BABC693A-6DFD-4EC2-A83C-681A30113CE7}" dt="2024-10-11T16:21:25.916" v="152" actId="20577"/>
      <pc:docMkLst>
        <pc:docMk/>
      </pc:docMkLst>
      <pc:sldChg chg="modSp mod">
        <pc:chgData name="Lalloo, Misha" userId="7e129c85-390b-4047-a14c-059343bdc2f9" providerId="ADAL" clId="{BABC693A-6DFD-4EC2-A83C-681A30113CE7}" dt="2024-10-11T16:21:25.916" v="152" actId="20577"/>
        <pc:sldMkLst>
          <pc:docMk/>
          <pc:sldMk cId="3993699460" sldId="286"/>
        </pc:sldMkLst>
        <pc:spChg chg="mod">
          <ac:chgData name="Lalloo, Misha" userId="7e129c85-390b-4047-a14c-059343bdc2f9" providerId="ADAL" clId="{BABC693A-6DFD-4EC2-A83C-681A30113CE7}" dt="2024-10-11T16:18:27.769" v="3" actId="20577"/>
          <ac:spMkLst>
            <pc:docMk/>
            <pc:sldMk cId="3993699460" sldId="286"/>
            <ac:spMk id="6" creationId="{B1A20EDD-3326-4543-A8E0-AE59F4A064C9}"/>
          </ac:spMkLst>
        </pc:spChg>
        <pc:spChg chg="mod">
          <ac:chgData name="Lalloo, Misha" userId="7e129c85-390b-4047-a14c-059343bdc2f9" providerId="ADAL" clId="{BABC693A-6DFD-4EC2-A83C-681A30113CE7}" dt="2024-10-11T16:21:25.916" v="152" actId="20577"/>
          <ac:spMkLst>
            <pc:docMk/>
            <pc:sldMk cId="3993699460" sldId="286"/>
            <ac:spMk id="9" creationId="{C1770D69-CDCE-4351-840A-3CF69A2739BA}"/>
          </ac:spMkLst>
        </pc:spChg>
        <pc:spChg chg="mod">
          <ac:chgData name="Lalloo, Misha" userId="7e129c85-390b-4047-a14c-059343bdc2f9" providerId="ADAL" clId="{BABC693A-6DFD-4EC2-A83C-681A30113CE7}" dt="2024-10-11T16:21:18.019" v="145"/>
          <ac:spMkLst>
            <pc:docMk/>
            <pc:sldMk cId="3993699460" sldId="286"/>
            <ac:spMk id="10" creationId="{2DC2E71F-B324-4B80-AB1F-E7911F1EFE34}"/>
          </ac:spMkLst>
        </pc:spChg>
        <pc:spChg chg="mod">
          <ac:chgData name="Lalloo, Misha" userId="7e129c85-390b-4047-a14c-059343bdc2f9" providerId="ADAL" clId="{BABC693A-6DFD-4EC2-A83C-681A30113CE7}" dt="2024-10-11T16:20:51.987" v="143"/>
          <ac:spMkLst>
            <pc:docMk/>
            <pc:sldMk cId="3993699460" sldId="286"/>
            <ac:spMk id="13" creationId="{FA889849-B9CC-416F-B01B-6A136A38BBB0}"/>
          </ac:spMkLst>
        </pc:spChg>
        <pc:spChg chg="mod">
          <ac:chgData name="Lalloo, Misha" userId="7e129c85-390b-4047-a14c-059343bdc2f9" providerId="ADAL" clId="{BABC693A-6DFD-4EC2-A83C-681A30113CE7}" dt="2024-10-11T16:21:05.298" v="144"/>
          <ac:spMkLst>
            <pc:docMk/>
            <pc:sldMk cId="3993699460" sldId="286"/>
            <ac:spMk id="15" creationId="{5C970AD9-3A30-4DCA-B3D0-3C0A7B20569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F77B6-06AB-43A3-89A4-8CD1677993D0}" type="datetimeFigureOut">
              <a:rPr lang="en-CA" smtClean="0"/>
              <a:t>2024-12-11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2B2D-468D-4837-8CAA-70AF425658B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6029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804B0-AD37-4623-8498-3C9AE39E25E5}" type="datetimeFigureOut">
              <a:rPr lang="en-CA" smtClean="0"/>
              <a:t>2024-12-11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7687" y="4343400"/>
            <a:ext cx="610262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ABC8-FD09-47BC-822A-A981D494E0D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485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04747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609493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91424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218987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ABC8-FD09-47BC-822A-A981D494E0D7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3413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32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EBD92EF-3FD6-4AA9-8FA0-5C70B40C94EF}"/>
              </a:ext>
            </a:extLst>
          </p:cNvPr>
          <p:cNvSpPr/>
          <p:nvPr userDrawn="1"/>
        </p:nvSpPr>
        <p:spPr>
          <a:xfrm>
            <a:off x="45853" y="1752391"/>
            <a:ext cx="5937405" cy="2560319"/>
          </a:xfrm>
          <a:prstGeom prst="rect">
            <a:avLst/>
          </a:prstGeom>
          <a:solidFill>
            <a:schemeClr val="accent5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F49022-3169-4803-ABDC-F965E481FF50}"/>
              </a:ext>
            </a:extLst>
          </p:cNvPr>
          <p:cNvSpPr/>
          <p:nvPr userDrawn="1"/>
        </p:nvSpPr>
        <p:spPr>
          <a:xfrm>
            <a:off x="5983258" y="0"/>
            <a:ext cx="316074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8A7277-BE3E-4675-BAFA-BDB1C7B37A8A}"/>
              </a:ext>
            </a:extLst>
          </p:cNvPr>
          <p:cNvCxnSpPr>
            <a:cxnSpLocks/>
          </p:cNvCxnSpPr>
          <p:nvPr userDrawn="1"/>
        </p:nvCxnSpPr>
        <p:spPr>
          <a:xfrm>
            <a:off x="368454" y="428059"/>
            <a:ext cx="286866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AEA4FC0-1884-4719-B5DC-97DFB4E45489}"/>
              </a:ext>
            </a:extLst>
          </p:cNvPr>
          <p:cNvSpPr/>
          <p:nvPr userDrawn="1"/>
        </p:nvSpPr>
        <p:spPr>
          <a:xfrm>
            <a:off x="-10122" y="1752386"/>
            <a:ext cx="55975" cy="2560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2EDD49F1-18C0-44E0-9959-DC1C9CD71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339" y="5924113"/>
            <a:ext cx="2132085" cy="62259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4299642-31FE-4573-9D6C-D4E058A55A3B}"/>
              </a:ext>
            </a:extLst>
          </p:cNvPr>
          <p:cNvSpPr txBox="1"/>
          <p:nvPr userDrawn="1"/>
        </p:nvSpPr>
        <p:spPr>
          <a:xfrm>
            <a:off x="368454" y="6166436"/>
            <a:ext cx="189738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accent2"/>
                </a:solidFill>
                <a:latin typeface="+mj-lt"/>
              </a:rPr>
              <a:t>bakerhughes.com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C9AEF6-5838-4C91-8543-645082EF91FB}"/>
              </a:ext>
            </a:extLst>
          </p:cNvPr>
          <p:cNvSpPr txBox="1"/>
          <p:nvPr userDrawn="1"/>
        </p:nvSpPr>
        <p:spPr>
          <a:xfrm>
            <a:off x="368454" y="6377428"/>
            <a:ext cx="376158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>
                <a:solidFill>
                  <a:schemeClr val="accent4"/>
                </a:solidFill>
              </a:rPr>
              <a:t>Copyright 2024 Baker Hughes Company. All rights reserved. 85413</a:t>
            </a:r>
          </a:p>
        </p:txBody>
      </p:sp>
      <p:pic>
        <p:nvPicPr>
          <p:cNvPr id="6" name="Picture 5" descr="A green and black logo&#10;&#10;Description automatically generated">
            <a:extLst>
              <a:ext uri="{FF2B5EF4-FFF2-40B4-BE49-F238E27FC236}">
                <a16:creationId xmlns:a16="http://schemas.microsoft.com/office/drawing/2014/main" id="{5676FE42-A441-148A-C04E-337F21E4B1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96" y="-9875"/>
            <a:ext cx="2146104" cy="214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6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9007" rtl="0" eaLnBrk="1" latinLnBrk="0" hangingPunct="1">
        <a:lnSpc>
          <a:spcPct val="90000"/>
        </a:lnSpc>
        <a:spcBef>
          <a:spcPct val="0"/>
        </a:spcBef>
        <a:buNone/>
        <a:defRPr sz="3201" b="0" i="0" kern="1200">
          <a:solidFill>
            <a:schemeClr val="accent2"/>
          </a:solidFill>
          <a:latin typeface="+mj-lt"/>
          <a:ea typeface="+mj-ea"/>
          <a:cs typeface="Poppins SemiBold" pitchFamily="2" charset="77"/>
        </a:defRPr>
      </a:lvl1pPr>
    </p:titleStyle>
    <p:bodyStyle>
      <a:lvl1pPr marL="0" indent="0" algn="l" defTabSz="1219007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2399" b="0" i="0" kern="1200">
          <a:solidFill>
            <a:schemeClr val="accent1"/>
          </a:solidFill>
          <a:latin typeface="+mj-lt"/>
          <a:ea typeface="+mn-ea"/>
          <a:cs typeface="Poppins SemiBold" pitchFamily="2" charset="77"/>
        </a:defRPr>
      </a:lvl1pPr>
      <a:lvl2pPr marL="0" indent="0" algn="l" defTabSz="1219007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71453" indent="-171453" algn="l" defTabSz="1219007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SzPct val="100000"/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345606" indent="-171453" algn="l" defTabSz="1219007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Cambria Math" panose="02040503050406030204" pitchFamily="18" charset="0"/>
        <a:buChar char="⎯"/>
        <a:defRPr sz="14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518409" indent="-171453" algn="l" defTabSz="1219007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SzPct val="100000"/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691211" indent="-172803" algn="l" defTabSz="1219007" rtl="0" eaLnBrk="1" latinLnBrk="0" hangingPunct="1">
        <a:lnSpc>
          <a:spcPct val="99000"/>
        </a:lnSpc>
        <a:spcBef>
          <a:spcPts val="0"/>
        </a:spcBef>
        <a:spcAft>
          <a:spcPts val="500"/>
        </a:spcAft>
        <a:buSzPct val="100000"/>
        <a:buFont typeface="Cambria Math" panose="02040503050406030204" pitchFamily="18" charset="0"/>
        <a:buChar char="⎯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15" indent="-172803" algn="l" defTabSz="1219007" rtl="0" eaLnBrk="1" latinLnBrk="0" hangingPunct="1">
        <a:lnSpc>
          <a:spcPct val="99000"/>
        </a:lnSpc>
        <a:spcBef>
          <a:spcPts val="0"/>
        </a:spcBef>
        <a:spcAft>
          <a:spcPts val="500"/>
        </a:spcAft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036817" indent="-172803" algn="l" defTabSz="1219007" rtl="0" eaLnBrk="1" latinLnBrk="0" hangingPunct="1">
        <a:lnSpc>
          <a:spcPct val="99000"/>
        </a:lnSpc>
        <a:spcBef>
          <a:spcPts val="0"/>
        </a:spcBef>
        <a:spcAft>
          <a:spcPts val="500"/>
        </a:spcAft>
        <a:buSzPct val="100000"/>
        <a:buFont typeface="Cambria Math" panose="02040503050406030204" pitchFamily="18" charset="0"/>
        <a:buChar char="⎯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209620" indent="-172803" algn="l" defTabSz="1219007" rtl="0" eaLnBrk="1" latinLnBrk="0" hangingPunct="1">
        <a:lnSpc>
          <a:spcPct val="99000"/>
        </a:lnSpc>
        <a:spcBef>
          <a:spcPts val="0"/>
        </a:spcBef>
        <a:spcAft>
          <a:spcPts val="500"/>
        </a:spcAft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07" rtl="0" eaLnBrk="1" latinLnBrk="0" hangingPunct="1">
        <a:defRPr sz="1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algn="l" defTabSz="1219007" rtl="0" eaLnBrk="1" latinLnBrk="0" hangingPunct="1"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algn="l" defTabSz="1219007" rtl="0" eaLnBrk="1" latinLnBrk="0" hangingPunct="1"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0" algn="l" defTabSz="1219007" rtl="0" eaLnBrk="1" latinLnBrk="0" hangingPunct="1"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algn="l" defTabSz="1219007" rtl="0" eaLnBrk="1" latinLnBrk="0" hangingPunct="1"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0" algn="l" defTabSz="1219007" rtl="0" eaLnBrk="1" latinLnBrk="0" hangingPunct="1">
        <a:defRPr sz="16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algn="l" defTabSz="1219007" rtl="0" eaLnBrk="1" latinLnBrk="0" hangingPunct="1">
        <a:defRPr sz="16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algn="l" defTabSz="1219007" rtl="0" eaLnBrk="1" latinLnBrk="0" hangingPunct="1">
        <a:defRPr sz="16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algn="l" defTabSz="1219007" rtl="0" eaLnBrk="1" latinLnBrk="0" hangingPunct="1">
        <a:defRPr sz="1600" kern="1200">
          <a:solidFill>
            <a:schemeClr val="accent2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0" userDrawn="1">
          <p15:clr>
            <a:srgbClr val="F26B43"/>
          </p15:clr>
        </p15:guide>
        <p15:guide id="2" pos="5581" userDrawn="1">
          <p15:clr>
            <a:srgbClr val="F26B43"/>
          </p15:clr>
        </p15:guide>
        <p15:guide id="3" pos="179" userDrawn="1">
          <p15:clr>
            <a:srgbClr val="F26B43"/>
          </p15:clr>
        </p15:guide>
        <p15:guide id="4" orient="horz" pos="240" userDrawn="1">
          <p15:clr>
            <a:srgbClr val="F26B43"/>
          </p15:clr>
        </p15:guide>
        <p15:guide id="5" pos="1906" userDrawn="1">
          <p15:clr>
            <a:srgbClr val="F26B43"/>
          </p15:clr>
        </p15:guide>
        <p15:guide id="6" pos="2050" userDrawn="1">
          <p15:clr>
            <a:srgbClr val="F26B43"/>
          </p15:clr>
        </p15:guide>
        <p15:guide id="7" pos="3697" userDrawn="1">
          <p15:clr>
            <a:srgbClr val="F26B43"/>
          </p15:clr>
        </p15:guide>
        <p15:guide id="8" pos="38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1A20EDD-3326-4543-A8E0-AE59F4A064C9}"/>
              </a:ext>
            </a:extLst>
          </p:cNvPr>
          <p:cNvSpPr txBox="1"/>
          <p:nvPr/>
        </p:nvSpPr>
        <p:spPr>
          <a:xfrm>
            <a:off x="365759" y="2082232"/>
            <a:ext cx="2825493" cy="2117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400"/>
              </a:spcAft>
            </a:pPr>
            <a:r>
              <a:rPr lang="en-US" sz="800" b="1" spc="100" dirty="0"/>
              <a:t>CHALLENGES</a:t>
            </a:r>
            <a:endParaRPr lang="en-US" sz="900" b="1" spc="100" dirty="0"/>
          </a:p>
          <a:p>
            <a:pPr marL="76200" indent="-76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900" dirty="0"/>
              <a:t>The operator wanted to evaluate the potential for subsurface CO</a:t>
            </a:r>
            <a:r>
              <a:rPr lang="en-US" sz="900" baseline="-25000" dirty="0"/>
              <a:t>2</a:t>
            </a:r>
            <a:r>
              <a:rPr lang="en-US" sz="900" dirty="0"/>
              <a:t> storage in support of its environment, social responsibility, and sustainability initiatives</a:t>
            </a:r>
          </a:p>
          <a:p>
            <a:pPr marL="76200" indent="-76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900" dirty="0"/>
              <a:t>This first fully integrated carbon capture and storage (CCS) project in the UAE aimed to evaluate depleted onshore gas reservoirs for their potential for safe, long-term CO</a:t>
            </a:r>
            <a:r>
              <a:rPr lang="en-US" sz="900" baseline="-25000" dirty="0"/>
              <a:t>2</a:t>
            </a:r>
            <a:r>
              <a:rPr lang="en-US" sz="900" dirty="0"/>
              <a:t> storage</a:t>
            </a:r>
          </a:p>
          <a:p>
            <a:pPr marL="76200" indent="-76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900" dirty="0"/>
              <a:t>The study required screening and ranking candidate sites on storage capacities; CO</a:t>
            </a:r>
            <a:r>
              <a:rPr lang="en-US" sz="900" baseline="-25000" dirty="0"/>
              <a:t>2</a:t>
            </a:r>
            <a:r>
              <a:rPr lang="en-US" sz="900" dirty="0"/>
              <a:t> injectivity/containment; health, safety, and environmental impacts; and measurement, monitoring, and verification</a:t>
            </a:r>
          </a:p>
          <a:p>
            <a:pPr marL="76200" indent="-7620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770D69-CDCE-4351-840A-3CF69A2739BA}"/>
              </a:ext>
            </a:extLst>
          </p:cNvPr>
          <p:cNvSpPr txBox="1"/>
          <p:nvPr/>
        </p:nvSpPr>
        <p:spPr>
          <a:xfrm>
            <a:off x="736833" y="381005"/>
            <a:ext cx="464941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spc="50" dirty="0">
                <a:solidFill>
                  <a:schemeClr val="accent1"/>
                </a:solidFill>
              </a:rPr>
              <a:t>CASE STUDY: </a:t>
            </a:r>
            <a:r>
              <a:rPr lang="en-US" sz="800" spc="50" dirty="0">
                <a:solidFill>
                  <a:schemeClr val="accent1"/>
                </a:solidFill>
              </a:rPr>
              <a:t> UAE</a:t>
            </a:r>
            <a:endParaRPr lang="en-US" sz="800" spc="5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C2E71F-B324-4B80-AB1F-E7911F1EFE34}"/>
              </a:ext>
            </a:extLst>
          </p:cNvPr>
          <p:cNvSpPr txBox="1"/>
          <p:nvPr/>
        </p:nvSpPr>
        <p:spPr>
          <a:xfrm>
            <a:off x="284735" y="617221"/>
            <a:ext cx="5572053" cy="9601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900" dirty="0">
                <a:solidFill>
                  <a:schemeClr val="tx2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First fully integrated CCS screening project in UAE successfully identifies CO</a:t>
            </a:r>
            <a:r>
              <a:rPr lang="en-US" sz="1900" baseline="-25000" dirty="0">
                <a:solidFill>
                  <a:schemeClr val="tx2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2</a:t>
            </a:r>
            <a:r>
              <a:rPr lang="en-US" sz="1900" dirty="0">
                <a:solidFill>
                  <a:schemeClr val="tx2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 storage sites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83F278-41AF-4D20-B32E-5CBFDADF5B3E}"/>
              </a:ext>
            </a:extLst>
          </p:cNvPr>
          <p:cNvCxnSpPr>
            <a:cxnSpLocks/>
          </p:cNvCxnSpPr>
          <p:nvPr/>
        </p:nvCxnSpPr>
        <p:spPr>
          <a:xfrm>
            <a:off x="365757" y="2035879"/>
            <a:ext cx="180186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A889849-B9CC-416F-B01B-6A136A38BBB0}"/>
              </a:ext>
            </a:extLst>
          </p:cNvPr>
          <p:cNvSpPr txBox="1"/>
          <p:nvPr/>
        </p:nvSpPr>
        <p:spPr>
          <a:xfrm>
            <a:off x="3264056" y="2126622"/>
            <a:ext cx="2688693" cy="2117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400"/>
              </a:spcAft>
            </a:pPr>
            <a:r>
              <a:rPr lang="en-US" sz="800" b="1" spc="100" dirty="0"/>
              <a:t>SOLUTION</a:t>
            </a:r>
            <a:endParaRPr lang="en-US" sz="900" b="1" spc="100" dirty="0"/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900" dirty="0"/>
              <a:t>Baker Hughes applied its globally tested surface and subsurface modeling workflow for CO</a:t>
            </a:r>
            <a:r>
              <a:rPr lang="en-US" sz="900" baseline="-25000" dirty="0"/>
              <a:t>2  </a:t>
            </a:r>
            <a:r>
              <a:rPr lang="en-US" sz="900" dirty="0"/>
              <a:t>injection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900" dirty="0"/>
              <a:t>The study was executed with continuous interaction with the customer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900" dirty="0"/>
              <a:t>The workflow was integrated into the simulator to identify when the CO</a:t>
            </a:r>
            <a:r>
              <a:rPr lang="en-US" sz="900" baseline="-25000" dirty="0"/>
              <a:t>2</a:t>
            </a:r>
            <a:r>
              <a:rPr lang="en-US" sz="900" dirty="0"/>
              <a:t> plume arrives at existing wells to generate a well abandonment plan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900" dirty="0"/>
              <a:t>Risk assessment identified potential site and storage locations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900" dirty="0"/>
              <a:t>A high-level environmental study informed placement of surface facilities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BD07B8-48C5-418B-8B09-9B45F8E0A0A3}"/>
              </a:ext>
            </a:extLst>
          </p:cNvPr>
          <p:cNvCxnSpPr>
            <a:cxnSpLocks/>
          </p:cNvCxnSpPr>
          <p:nvPr/>
        </p:nvCxnSpPr>
        <p:spPr>
          <a:xfrm>
            <a:off x="3264054" y="2035879"/>
            <a:ext cx="180186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C970AD9-3A30-4DCA-B3D0-3C0A7B20569A}"/>
              </a:ext>
            </a:extLst>
          </p:cNvPr>
          <p:cNvSpPr txBox="1"/>
          <p:nvPr/>
        </p:nvSpPr>
        <p:spPr>
          <a:xfrm>
            <a:off x="6235857" y="2126622"/>
            <a:ext cx="2739467" cy="2117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400"/>
              </a:spcAft>
            </a:pPr>
            <a:r>
              <a:rPr lang="en-US" sz="800" b="1" spc="100" dirty="0">
                <a:solidFill>
                  <a:schemeClr val="bg1"/>
                </a:solidFill>
              </a:rPr>
              <a:t>RESULTS</a:t>
            </a:r>
            <a:endParaRPr lang="en-US" sz="900" dirty="0">
              <a:solidFill>
                <a:schemeClr val="bg1"/>
              </a:solidFill>
            </a:endParaRPr>
          </a:p>
          <a:p>
            <a:pPr marL="76200" indent="-76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Demonstrated that customer can safely and durably store CO</a:t>
            </a:r>
            <a:r>
              <a:rPr lang="en-US" sz="900" baseline="-25000" dirty="0">
                <a:solidFill>
                  <a:schemeClr val="bg1"/>
                </a:solidFill>
              </a:rPr>
              <a:t>2</a:t>
            </a:r>
          </a:p>
          <a:p>
            <a:pPr marL="76200" indent="-76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Identified site locations where CO</a:t>
            </a:r>
            <a:r>
              <a:rPr lang="en-US" sz="900" baseline="-25000" dirty="0">
                <a:solidFill>
                  <a:schemeClr val="bg1"/>
                </a:solidFill>
              </a:rPr>
              <a:t>2</a:t>
            </a:r>
            <a:r>
              <a:rPr lang="en-US" sz="900" dirty="0">
                <a:solidFill>
                  <a:schemeClr val="bg1"/>
                </a:solidFill>
              </a:rPr>
              <a:t> can be captured, transported, and injected into 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the reservoir</a:t>
            </a:r>
          </a:p>
          <a:p>
            <a:pPr marL="76200" indent="-76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Showed that customer’s target storage rates can be achieved</a:t>
            </a:r>
          </a:p>
          <a:p>
            <a:pPr marL="76200" indent="-76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Provided guidance for a Phase II study for more detailed analysis</a:t>
            </a:r>
          </a:p>
          <a:p>
            <a:pPr marL="76200" indent="-76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Successfully executed study with a team of 28 multi-disciplinary specialists in five countries and delivered an operational feasible and executable plan</a:t>
            </a:r>
          </a:p>
          <a:p>
            <a:pPr marL="76200" indent="-7620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bg1"/>
              </a:solidFill>
            </a:endParaRPr>
          </a:p>
          <a:p>
            <a:pPr marL="76200" indent="-7620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bg1"/>
              </a:solidFill>
            </a:endParaRPr>
          </a:p>
          <a:p>
            <a:pPr marL="76200" indent="-7620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88A5D3-77F1-4D9F-9C31-D341E271D33F}"/>
              </a:ext>
            </a:extLst>
          </p:cNvPr>
          <p:cNvCxnSpPr>
            <a:cxnSpLocks/>
          </p:cNvCxnSpPr>
          <p:nvPr/>
        </p:nvCxnSpPr>
        <p:spPr>
          <a:xfrm>
            <a:off x="6235854" y="2035879"/>
            <a:ext cx="18018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88C5114-F41A-25B3-FA77-5056C70E6A53}"/>
              </a:ext>
            </a:extLst>
          </p:cNvPr>
          <p:cNvSpPr txBox="1"/>
          <p:nvPr/>
        </p:nvSpPr>
        <p:spPr>
          <a:xfrm>
            <a:off x="505605" y="5909864"/>
            <a:ext cx="53454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600" dirty="0"/>
              <a:t>The integrated project’s subsurface modeling work provided detailed maps of the full field (at left) and small mechanistic </a:t>
            </a:r>
            <a:br>
              <a:rPr lang="it-IT" sz="600" dirty="0"/>
            </a:br>
            <a:r>
              <a:rPr lang="it-IT" sz="600" dirty="0"/>
              <a:t>model areas (at right).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89603A-5084-9B5E-24F2-81C0E9B7CB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4"/>
          <a:stretch/>
        </p:blipFill>
        <p:spPr bwMode="auto">
          <a:xfrm>
            <a:off x="836517" y="4436291"/>
            <a:ext cx="4468488" cy="1388638"/>
          </a:xfrm>
          <a:prstGeom prst="rect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369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ker Hughes (2019)">
  <a:themeElements>
    <a:clrScheme name="Custom 3">
      <a:dk1>
        <a:srgbClr val="000000"/>
      </a:dk1>
      <a:lt1>
        <a:srgbClr val="FFFFFF"/>
      </a:lt1>
      <a:dk2>
        <a:srgbClr val="05322B"/>
      </a:dk2>
      <a:lt2>
        <a:srgbClr val="D0D0D0"/>
      </a:lt2>
      <a:accent1>
        <a:srgbClr val="05322B"/>
      </a:accent1>
      <a:accent2>
        <a:srgbClr val="018374"/>
      </a:accent2>
      <a:accent3>
        <a:srgbClr val="02BC94"/>
      </a:accent3>
      <a:accent4>
        <a:srgbClr val="939393"/>
      </a:accent4>
      <a:accent5>
        <a:srgbClr val="D0D0D0"/>
      </a:accent5>
      <a:accent6>
        <a:srgbClr val="05322B"/>
      </a:accent6>
      <a:hlink>
        <a:srgbClr val="0070C0"/>
      </a:hlink>
      <a:folHlink>
        <a:srgbClr val="0070C0"/>
      </a:folHlink>
    </a:clrScheme>
    <a:fontScheme name="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480497C0-7527-4712-816E-DEF1E2218538}" vid="{5D9AE5BA-295B-40AA-A5EB-63A19B40F4AC}"/>
    </a:ext>
  </a:extLst>
</a:theme>
</file>

<file path=ppt/theme/theme2.xml><?xml version="1.0" encoding="utf-8"?>
<a:theme xmlns:a="http://schemas.openxmlformats.org/drawingml/2006/main" name="Office Theme">
  <a:themeElements>
    <a:clrScheme name="GE Colors">
      <a:dk1>
        <a:sysClr val="windowText" lastClr="000000"/>
      </a:dk1>
      <a:lt1>
        <a:sysClr val="window" lastClr="FFFFFF"/>
      </a:lt1>
      <a:dk2>
        <a:srgbClr val="B1B3B3"/>
      </a:dk2>
      <a:lt2>
        <a:srgbClr val="F0F0F0"/>
      </a:lt2>
      <a:accent1>
        <a:srgbClr val="005CB9"/>
      </a:accent1>
      <a:accent2>
        <a:srgbClr val="63666A"/>
      </a:accent2>
      <a:accent3>
        <a:srgbClr val="00B5E2"/>
      </a:accent3>
      <a:accent4>
        <a:srgbClr val="0A0A37"/>
      </a:accent4>
      <a:accent5>
        <a:srgbClr val="FE5000"/>
      </a:accent5>
      <a:accent6>
        <a:srgbClr val="00BF6F"/>
      </a:accent6>
      <a:hlink>
        <a:srgbClr val="005CB9"/>
      </a:hlink>
      <a:folHlink>
        <a:srgbClr val="00B5E2"/>
      </a:folHlink>
    </a:clrScheme>
    <a:fontScheme name="GE">
      <a:majorFont>
        <a:latin typeface="GE Inspira Sans"/>
        <a:ea typeface=""/>
        <a:cs typeface=""/>
      </a:majorFont>
      <a:minorFont>
        <a:latin typeface="GE Inspira Sans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E Colors">
      <a:dk1>
        <a:sysClr val="windowText" lastClr="000000"/>
      </a:dk1>
      <a:lt1>
        <a:sysClr val="window" lastClr="FFFFFF"/>
      </a:lt1>
      <a:dk2>
        <a:srgbClr val="B1B3B3"/>
      </a:dk2>
      <a:lt2>
        <a:srgbClr val="F0F0F0"/>
      </a:lt2>
      <a:accent1>
        <a:srgbClr val="005CB9"/>
      </a:accent1>
      <a:accent2>
        <a:srgbClr val="63666A"/>
      </a:accent2>
      <a:accent3>
        <a:srgbClr val="00B5E2"/>
      </a:accent3>
      <a:accent4>
        <a:srgbClr val="0A0A37"/>
      </a:accent4>
      <a:accent5>
        <a:srgbClr val="FE5000"/>
      </a:accent5>
      <a:accent6>
        <a:srgbClr val="00BF6F"/>
      </a:accent6>
      <a:hlink>
        <a:srgbClr val="005CB9"/>
      </a:hlink>
      <a:folHlink>
        <a:srgbClr val="00B5E2"/>
      </a:folHlink>
    </a:clrScheme>
    <a:fontScheme name="GE">
      <a:majorFont>
        <a:latin typeface="GE Inspira Sans"/>
        <a:ea typeface=""/>
        <a:cs typeface=""/>
      </a:majorFont>
      <a:minorFont>
        <a:latin typeface="GE Inspira Sans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Baker Hughes (2019)</Template>
  <TotalTime>4465</TotalTime>
  <Words>265</Words>
  <Application>Microsoft Office PowerPoint</Application>
  <PresentationFormat>Letter Paper (8.5x11 in)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Cambria Math</vt:lpstr>
      <vt:lpstr>Poppins Light</vt:lpstr>
      <vt:lpstr>GE Inspira Sans</vt:lpstr>
      <vt:lpstr>Poppins</vt:lpstr>
      <vt:lpstr>Poppins SemiBold</vt:lpstr>
      <vt:lpstr>Baker Hughes (2019)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Moon</dc:creator>
  <dc:description>Version 1.07
Job 1437
August 22, 2016</dc:description>
  <cp:lastModifiedBy>Lalloo, Misha</cp:lastModifiedBy>
  <cp:revision>93</cp:revision>
  <dcterms:created xsi:type="dcterms:W3CDTF">2024-03-27T15:56:31Z</dcterms:created>
  <dcterms:modified xsi:type="dcterms:W3CDTF">2024-12-11T20:49:36Z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e9b8670-7aa7-46fe-bc5d-db51cd81d267_Enabled">
    <vt:lpwstr>true</vt:lpwstr>
  </property>
  <property fmtid="{D5CDD505-2E9C-101B-9397-08002B2CF9AE}" pid="3" name="MSIP_Label_5e9b8670-7aa7-46fe-bc5d-db51cd81d267_SetDate">
    <vt:lpwstr>2023-11-27T19:25:12Z</vt:lpwstr>
  </property>
  <property fmtid="{D5CDD505-2E9C-101B-9397-08002B2CF9AE}" pid="4" name="MSIP_Label_5e9b8670-7aa7-46fe-bc5d-db51cd81d267_Method">
    <vt:lpwstr>Standard</vt:lpwstr>
  </property>
  <property fmtid="{D5CDD505-2E9C-101B-9397-08002B2CF9AE}" pid="5" name="MSIP_Label_5e9b8670-7aa7-46fe-bc5d-db51cd81d267_Name">
    <vt:lpwstr>Baker Hughes Confidential - Not Encrypted</vt:lpwstr>
  </property>
  <property fmtid="{D5CDD505-2E9C-101B-9397-08002B2CF9AE}" pid="6" name="MSIP_Label_5e9b8670-7aa7-46fe-bc5d-db51cd81d267_SiteId">
    <vt:lpwstr>d584a4b7-b1f2-4714-a578-fd4d43c146a6</vt:lpwstr>
  </property>
  <property fmtid="{D5CDD505-2E9C-101B-9397-08002B2CF9AE}" pid="7" name="MSIP_Label_5e9b8670-7aa7-46fe-bc5d-db51cd81d267_ActionId">
    <vt:lpwstr>7ee29fcd-ae35-4a94-9091-8cc3128f0320</vt:lpwstr>
  </property>
  <property fmtid="{D5CDD505-2E9C-101B-9397-08002B2CF9AE}" pid="8" name="MSIP_Label_5e9b8670-7aa7-46fe-bc5d-db51cd81d267_ContentBits">
    <vt:lpwstr>2</vt:lpwstr>
  </property>
  <property fmtid="{D5CDD505-2E9C-101B-9397-08002B2CF9AE}" pid="9" name="ClassificationContentMarkingFooterLocations">
    <vt:lpwstr>Baker Hughes (2019):8</vt:lpwstr>
  </property>
  <property fmtid="{D5CDD505-2E9C-101B-9397-08002B2CF9AE}" pid="10" name="ClassificationContentMarkingFooterText">
    <vt:lpwstr>Baker Hughes Confidential</vt:lpwstr>
  </property>
</Properties>
</file>